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7" r:id="rId4"/>
    <p:sldId id="259" r:id="rId5"/>
    <p:sldId id="258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DDB0D"/>
    <a:srgbClr val="CC0000"/>
    <a:srgbClr val="A6D41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C7C4-4EC8-44D4-B9D6-65EB10D458AF}" type="datetimeFigureOut">
              <a:rPr lang="hu-HU" smtClean="0"/>
              <a:pPr/>
              <a:t>2012.12.12.</a:t>
            </a:fld>
            <a:endParaRPr lang="hu-HU"/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D1922-76B6-4DC9-8728-CADF6E3258DF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C7C4-4EC8-44D4-B9D6-65EB10D458AF}" type="datetimeFigureOut">
              <a:rPr lang="hu-HU" smtClean="0"/>
              <a:pPr/>
              <a:t>2012.12.12.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D1922-76B6-4DC9-8728-CADF6E3258D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C7C4-4EC8-44D4-B9D6-65EB10D458AF}" type="datetimeFigureOut">
              <a:rPr lang="hu-HU" smtClean="0"/>
              <a:pPr/>
              <a:t>2012.12.12.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D6D1922-76B6-4DC9-8728-CADF6E3258D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C7C4-4EC8-44D4-B9D6-65EB10D458AF}" type="datetimeFigureOut">
              <a:rPr lang="hu-HU" smtClean="0"/>
              <a:pPr/>
              <a:t>2012.12.12.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D1922-76B6-4DC9-8728-CADF6E3258D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C7C4-4EC8-44D4-B9D6-65EB10D458AF}" type="datetimeFigureOut">
              <a:rPr lang="hu-HU" smtClean="0"/>
              <a:pPr/>
              <a:t>2012.12.12.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D1922-76B6-4DC9-8728-CADF6E3258D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C7C4-4EC8-44D4-B9D6-65EB10D458AF}" type="datetimeFigureOut">
              <a:rPr lang="hu-HU" smtClean="0"/>
              <a:pPr/>
              <a:t>2012.12.12.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D1922-76B6-4DC9-8728-CADF6E3258D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C7C4-4EC8-44D4-B9D6-65EB10D458AF}" type="datetimeFigureOut">
              <a:rPr lang="hu-HU" smtClean="0"/>
              <a:pPr/>
              <a:t>2012.12.12.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D1922-76B6-4DC9-8728-CADF6E3258D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C7C4-4EC8-44D4-B9D6-65EB10D458AF}" type="datetimeFigureOut">
              <a:rPr lang="hu-HU" smtClean="0"/>
              <a:pPr/>
              <a:t>2012.12.12.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D1922-76B6-4DC9-8728-CADF6E3258D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hu-H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Kép beszúrásához kattintson az ikonra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C7C4-4EC8-44D4-B9D6-65EB10D458AF}" type="datetimeFigureOut">
              <a:rPr lang="hu-HU" smtClean="0"/>
              <a:pPr/>
              <a:t>2012.12.12.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D1922-76B6-4DC9-8728-CADF6E3258D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C7C4-4EC8-44D4-B9D6-65EB10D458AF}" type="datetimeFigureOut">
              <a:rPr lang="hu-HU" smtClean="0"/>
              <a:pPr/>
              <a:t>2012.12.12.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D1922-76B6-4DC9-8728-CADF6E3258D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C7C4-4EC8-44D4-B9D6-65EB10D458AF}" type="datetimeFigureOut">
              <a:rPr lang="hu-HU" smtClean="0"/>
              <a:pPr/>
              <a:t>2012.12.12.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D1922-76B6-4DC9-8728-CADF6E3258DF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ím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28" name="Dátum hely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C7C4-4EC8-44D4-B9D6-65EB10D458AF}" type="datetimeFigureOut">
              <a:rPr lang="hu-HU" smtClean="0">
                <a:solidFill>
                  <a:prstClr val="black">
                    <a:shade val="50000"/>
                  </a:prstClr>
                </a:solidFill>
              </a:rPr>
              <a:pPr/>
              <a:t>2012.12.12.</a:t>
            </a:fld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17" name="Élőláb hely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29" name="Dia számának hely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D1922-76B6-4DC9-8728-CADF6E3258DF}" type="slidenum">
              <a:rPr lang="hu-HU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9" name="Alcím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C7C4-4EC8-44D4-B9D6-65EB10D458AF}" type="datetimeFigureOut">
              <a:rPr lang="hu-HU" smtClean="0">
                <a:solidFill>
                  <a:prstClr val="black">
                    <a:shade val="50000"/>
                  </a:prstClr>
                </a:solidFill>
              </a:rPr>
              <a:pPr/>
              <a:t>2012.12.12.</a:t>
            </a:fld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D1922-76B6-4DC9-8728-CADF6E3258DF}" type="slidenum">
              <a:rPr lang="hu-HU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C7C4-4EC8-44D4-B9D6-65EB10D458AF}" type="datetimeFigureOut">
              <a:rPr lang="hu-HU" smtClean="0">
                <a:solidFill>
                  <a:prstClr val="black">
                    <a:shade val="50000"/>
                  </a:prstClr>
                </a:solidFill>
              </a:rPr>
              <a:pPr/>
              <a:t>2012.12.12.</a:t>
            </a:fld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9D6D1922-76B6-4DC9-8728-CADF6E3258DF}" type="slidenum">
              <a:rPr lang="hu-HU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C7C4-4EC8-44D4-B9D6-65EB10D458AF}" type="datetimeFigureOut">
              <a:rPr lang="hu-HU" smtClean="0">
                <a:solidFill>
                  <a:prstClr val="black">
                    <a:shade val="50000"/>
                  </a:prstClr>
                </a:solidFill>
              </a:rPr>
              <a:pPr/>
              <a:t>2012.12.12.</a:t>
            </a:fld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D1922-76B6-4DC9-8728-CADF6E3258DF}" type="slidenum">
              <a:rPr lang="hu-HU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C7C4-4EC8-44D4-B9D6-65EB10D458AF}" type="datetimeFigureOut">
              <a:rPr lang="hu-HU" smtClean="0">
                <a:solidFill>
                  <a:prstClr val="black">
                    <a:shade val="50000"/>
                  </a:prstClr>
                </a:solidFill>
              </a:rPr>
              <a:pPr/>
              <a:t>2012.12.12.</a:t>
            </a:fld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D1922-76B6-4DC9-8728-CADF6E3258DF}" type="slidenum">
              <a:rPr lang="hu-HU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C7C4-4EC8-44D4-B9D6-65EB10D458AF}" type="datetimeFigureOut">
              <a:rPr lang="hu-HU" smtClean="0">
                <a:solidFill>
                  <a:prstClr val="black">
                    <a:shade val="50000"/>
                  </a:prstClr>
                </a:solidFill>
              </a:rPr>
              <a:pPr/>
              <a:t>2012.12.12.</a:t>
            </a:fld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D1922-76B6-4DC9-8728-CADF6E3258DF}" type="slidenum">
              <a:rPr lang="hu-HU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C7C4-4EC8-44D4-B9D6-65EB10D458AF}" type="datetimeFigureOut">
              <a:rPr lang="hu-HU" smtClean="0">
                <a:solidFill>
                  <a:prstClr val="black">
                    <a:shade val="50000"/>
                  </a:prstClr>
                </a:solidFill>
              </a:rPr>
              <a:pPr/>
              <a:t>2012.12.12.</a:t>
            </a:fld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D1922-76B6-4DC9-8728-CADF6E3258DF}" type="slidenum">
              <a:rPr lang="hu-HU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C7C4-4EC8-44D4-B9D6-65EB10D458AF}" type="datetimeFigureOut">
              <a:rPr lang="hu-HU" smtClean="0">
                <a:solidFill>
                  <a:prstClr val="black">
                    <a:shade val="50000"/>
                  </a:prstClr>
                </a:solidFill>
              </a:rPr>
              <a:pPr/>
              <a:t>2012.12.12.</a:t>
            </a:fld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D1922-76B6-4DC9-8728-CADF6E3258DF}" type="slidenum">
              <a:rPr lang="hu-HU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hu-H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Kép beszúrásához kattintson az ikonra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C7C4-4EC8-44D4-B9D6-65EB10D458AF}" type="datetimeFigureOut">
              <a:rPr lang="hu-HU" smtClean="0">
                <a:solidFill>
                  <a:prstClr val="black">
                    <a:shade val="50000"/>
                  </a:prstClr>
                </a:solidFill>
              </a:rPr>
              <a:pPr/>
              <a:t>2012.12.12.</a:t>
            </a:fld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D1922-76B6-4DC9-8728-CADF6E3258DF}" type="slidenum">
              <a:rPr lang="hu-HU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C7C4-4EC8-44D4-B9D6-65EB10D458AF}" type="datetimeFigureOut">
              <a:rPr lang="hu-HU" smtClean="0">
                <a:solidFill>
                  <a:prstClr val="black">
                    <a:shade val="50000"/>
                  </a:prstClr>
                </a:solidFill>
              </a:rPr>
              <a:pPr/>
              <a:t>2012.12.12.</a:t>
            </a:fld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D1922-76B6-4DC9-8728-CADF6E3258DF}" type="slidenum">
              <a:rPr lang="hu-HU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3C7C4-4EC8-44D4-B9D6-65EB10D458AF}" type="datetimeFigureOut">
              <a:rPr lang="hu-HU" smtClean="0">
                <a:solidFill>
                  <a:prstClr val="black">
                    <a:shade val="50000"/>
                  </a:prstClr>
                </a:solidFill>
              </a:rPr>
              <a:pPr/>
              <a:t>2012.12.12.</a:t>
            </a:fld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D1922-76B6-4DC9-8728-CADF6E3258DF}" type="slidenum">
              <a:rPr lang="hu-HU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F53C7C4-4EC8-44D4-B9D6-65EB10D458AF}" type="datetimeFigureOut">
              <a:rPr lang="hu-HU" smtClean="0"/>
              <a:pPr/>
              <a:t>2012.12.12.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D6D1922-76B6-4DC9-8728-CADF6E3258DF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ím hely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3" name="Szöveg hely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4" name="Dátum helye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F53C7C4-4EC8-44D4-B9D6-65EB10D458AF}" type="datetimeFigureOut">
              <a:rPr lang="hu-HU" smtClean="0">
                <a:solidFill>
                  <a:prstClr val="black">
                    <a:shade val="50000"/>
                  </a:prstClr>
                </a:solidFill>
              </a:rPr>
              <a:pPr/>
              <a:t>2012.12.12.</a:t>
            </a:fld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  <p:sp>
        <p:nvSpPr>
          <p:cNvPr id="23" name="Dia számának hely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D6D1922-76B6-4DC9-8728-CADF6E3258DF}" type="slidenum">
              <a:rPr lang="hu-HU" smtClean="0">
                <a:solidFill>
                  <a:prstClr val="black">
                    <a:shade val="50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shade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15.xml"/><Relationship Id="rId1" Type="http://schemas.openxmlformats.org/officeDocument/2006/relationships/video" Target="file:///D:\munka\Prezentaciom\Farkaslaki%20Gyumolcsfeldolgozo-RO.mpg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estivalulfructelor.ro/" TargetMode="External"/><Relationship Id="rId2" Type="http://schemas.openxmlformats.org/officeDocument/2006/relationships/hyperlink" Target="http://www.traditifructe.ro/" TargetMode="Externa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civitas.r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22030" y="836712"/>
            <a:ext cx="8229600" cy="2363688"/>
          </a:xfrm>
        </p:spPr>
        <p:txBody>
          <a:bodyPr>
            <a:normAutofit fontScale="90000"/>
          </a:bodyPr>
          <a:lstStyle/>
          <a:p>
            <a:r>
              <a:rPr lang="ro-RO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o-RO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o-RO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o-RO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o-RO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o-RO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o-RO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o-RO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o-RO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o-RO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o-RO" sz="5600" dirty="0" smtClean="0">
                <a:solidFill>
                  <a:srgbClr val="A6D414"/>
                </a:solidFill>
                <a:effectLst/>
                <a:latin typeface="Arial" pitchFamily="34" charset="0"/>
                <a:cs typeface="Arial" pitchFamily="34" charset="0"/>
              </a:rPr>
              <a:t>P</a:t>
            </a:r>
            <a:r>
              <a:rPr lang="ro-RO" sz="5600" cap="none" dirty="0" smtClean="0">
                <a:solidFill>
                  <a:srgbClr val="A6D414"/>
                </a:solidFill>
                <a:effectLst/>
                <a:latin typeface="Arial" pitchFamily="34" charset="0"/>
                <a:cs typeface="Arial" pitchFamily="34" charset="0"/>
              </a:rPr>
              <a:t>roiectul </a:t>
            </a:r>
            <a:br>
              <a:rPr lang="ro-RO" sz="5600" cap="none" dirty="0" smtClean="0">
                <a:solidFill>
                  <a:srgbClr val="A6D414"/>
                </a:solidFill>
                <a:effectLst/>
                <a:latin typeface="Arial" pitchFamily="34" charset="0"/>
                <a:cs typeface="Arial" pitchFamily="34" charset="0"/>
              </a:rPr>
            </a:br>
            <a:r>
              <a:rPr lang="ro-RO" sz="5600" cap="none" dirty="0" smtClean="0">
                <a:solidFill>
                  <a:srgbClr val="A6D414"/>
                </a:solidFill>
                <a:effectLst/>
                <a:latin typeface="Arial" pitchFamily="34" charset="0"/>
                <a:cs typeface="Arial" pitchFamily="34" charset="0"/>
              </a:rPr>
              <a:t>Fructele </a:t>
            </a:r>
            <a:r>
              <a:rPr lang="ro-RO" sz="5600" cap="none" dirty="0" err="1" smtClean="0">
                <a:solidFill>
                  <a:srgbClr val="A6D414"/>
                </a:solidFill>
                <a:effectLst/>
                <a:latin typeface="Arial" pitchFamily="34" charset="0"/>
                <a:cs typeface="Arial" pitchFamily="34" charset="0"/>
              </a:rPr>
              <a:t>Tradițiilor-</a:t>
            </a:r>
            <a:r>
              <a:rPr lang="ro-RO" sz="5600" cap="none" dirty="0" smtClean="0">
                <a:solidFill>
                  <a:srgbClr val="A6D414"/>
                </a:solidFill>
                <a:effectLst/>
                <a:latin typeface="Arial" pitchFamily="34" charset="0"/>
                <a:cs typeface="Arial" pitchFamily="34" charset="0"/>
              </a:rPr>
              <a:t>„</a:t>
            </a:r>
            <a:r>
              <a:rPr lang="ro-RO" sz="5600" cap="none" dirty="0" err="1" smtClean="0">
                <a:solidFill>
                  <a:srgbClr val="A6D414"/>
                </a:solidFill>
                <a:effectLst/>
                <a:latin typeface="Arial" pitchFamily="34" charset="0"/>
                <a:cs typeface="Arial" pitchFamily="34" charset="0"/>
              </a:rPr>
              <a:t>Sz</a:t>
            </a:r>
            <a:r>
              <a:rPr lang="hu-HU" sz="5600" cap="none" dirty="0" err="1" smtClean="0">
                <a:solidFill>
                  <a:srgbClr val="A6D414"/>
                </a:solidFill>
                <a:effectLst/>
                <a:latin typeface="Arial" pitchFamily="34" charset="0"/>
                <a:cs typeface="Arial" pitchFamily="34" charset="0"/>
              </a:rPr>
              <a:t>ékelygyümölcs</a:t>
            </a:r>
            <a:r>
              <a:rPr lang="ro-RO" sz="5600" cap="none" dirty="0" smtClean="0">
                <a:solidFill>
                  <a:srgbClr val="A6D414"/>
                </a:solidFill>
                <a:effectLst/>
                <a:latin typeface="Arial" pitchFamily="34" charset="0"/>
                <a:cs typeface="Arial" pitchFamily="34" charset="0"/>
              </a:rPr>
              <a:t>” </a:t>
            </a:r>
            <a:r>
              <a:rPr lang="ro-RO" sz="5600" dirty="0" smtClean="0">
                <a:solidFill>
                  <a:srgbClr val="A6D414"/>
                </a:solidFill>
              </a:rPr>
              <a:t/>
            </a:r>
            <a:br>
              <a:rPr lang="ro-RO" sz="5600" dirty="0" smtClean="0">
                <a:solidFill>
                  <a:srgbClr val="A6D414"/>
                </a:solidFill>
              </a:rPr>
            </a:br>
            <a:endParaRPr lang="hu-HU" sz="5600" dirty="0">
              <a:solidFill>
                <a:srgbClr val="A6D414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395536" y="3331698"/>
            <a:ext cx="8424936" cy="2689590"/>
          </a:xfrm>
        </p:spPr>
        <p:txBody>
          <a:bodyPr>
            <a:normAutofit/>
          </a:bodyPr>
          <a:lstStyle/>
          <a:p>
            <a:endParaRPr lang="ro-RO" sz="3500" dirty="0" smtClean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o-RO" sz="3500" dirty="0" smtClean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o-RO" sz="35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„V</a:t>
            </a:r>
            <a:r>
              <a:rPr lang="en-US" sz="3500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alorile</a:t>
            </a:r>
            <a:r>
              <a:rPr lang="en-US" sz="35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noastre</a:t>
            </a:r>
            <a:r>
              <a:rPr lang="en-US" sz="35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naturale</a:t>
            </a:r>
            <a:r>
              <a:rPr lang="en-US" sz="35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– </a:t>
            </a:r>
            <a:endParaRPr lang="ro-RO" sz="3500" dirty="0" smtClean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sz="3500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viitorul</a:t>
            </a:r>
            <a:r>
              <a:rPr lang="en-US" sz="35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3500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comun</a:t>
            </a:r>
            <a:r>
              <a:rPr lang="ro-RO" sz="35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</a:t>
            </a:r>
            <a:r>
              <a:rPr lang="en-US" sz="35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</a:t>
            </a:r>
            <a:r>
              <a:rPr lang="ro-RO" sz="3500" dirty="0" err="1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ății</a:t>
            </a:r>
            <a:r>
              <a:rPr lang="ro-RO" sz="35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!”</a:t>
            </a:r>
            <a:endParaRPr lang="hu-HU" sz="3500" dirty="0">
              <a:solidFill>
                <a:srgbClr val="CC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Kép 4" descr="logo_lap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35896" y="2708920"/>
            <a:ext cx="1704975" cy="1704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22030" y="836712"/>
            <a:ext cx="8229600" cy="2363688"/>
          </a:xfrm>
        </p:spPr>
        <p:txBody>
          <a:bodyPr>
            <a:normAutofit fontScale="90000"/>
          </a:bodyPr>
          <a:lstStyle/>
          <a:p>
            <a:r>
              <a:rPr lang="ro-RO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o-RO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o-RO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o-RO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o-RO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o-RO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o-RO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o-RO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o-RO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o-RO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o-RO" sz="5600" dirty="0" smtClean="0">
                <a:solidFill>
                  <a:schemeClr val="bg1"/>
                </a:solidFill>
              </a:rPr>
              <a:t/>
            </a:r>
            <a:br>
              <a:rPr lang="ro-RO" sz="5600" dirty="0" smtClean="0">
                <a:solidFill>
                  <a:schemeClr val="bg1"/>
                </a:solidFill>
              </a:rPr>
            </a:br>
            <a:endParaRPr lang="hu-HU" sz="5600" dirty="0">
              <a:solidFill>
                <a:schemeClr val="bg1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395536" y="548680"/>
            <a:ext cx="8424936" cy="5616624"/>
          </a:xfrm>
        </p:spPr>
        <p:txBody>
          <a:bodyPr>
            <a:normAutofit/>
          </a:bodyPr>
          <a:lstStyle/>
          <a:p>
            <a:pPr algn="just"/>
            <a:endParaRPr lang="ro-RO" sz="2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o-RO" sz="2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o-RO" sz="2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o-RO" sz="2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2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Proiect</a:t>
            </a: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finan</a:t>
            </a:r>
            <a:r>
              <a:rPr lang="ro-RO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ț</a:t>
            </a: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at din </a:t>
            </a:r>
            <a:r>
              <a:rPr lang="en-US" sz="2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fonduri</a:t>
            </a: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acordate</a:t>
            </a: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 c</a:t>
            </a:r>
            <a:r>
              <a:rPr lang="ro-RO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ă</a:t>
            </a:r>
            <a:r>
              <a:rPr lang="en-US" sz="2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tre</a:t>
            </a: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2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Guvernul</a:t>
            </a: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Norvegiei</a:t>
            </a: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prin</a:t>
            </a: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intermediul</a:t>
            </a: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Programului</a:t>
            </a: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Norvegian</a:t>
            </a: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sz="2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Cooperare</a:t>
            </a: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pentru</a:t>
            </a: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cre</a:t>
            </a:r>
            <a:r>
              <a:rPr lang="ro-RO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ș</a:t>
            </a:r>
            <a:r>
              <a:rPr lang="en-US" sz="2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tere</a:t>
            </a: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economic</a:t>
            </a:r>
            <a:r>
              <a:rPr lang="ro-RO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ă</a:t>
            </a: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o-RO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ș</a:t>
            </a:r>
            <a:r>
              <a:rPr lang="en-US" sz="2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dezvoltare</a:t>
            </a: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sustenabil</a:t>
            </a:r>
            <a:r>
              <a:rPr lang="ro-RO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ă</a:t>
            </a: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o-RO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î</a:t>
            </a: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 Rom</a:t>
            </a:r>
            <a:r>
              <a:rPr lang="ro-RO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â</a:t>
            </a:r>
            <a:r>
              <a:rPr lang="en-US" sz="2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nia</a:t>
            </a: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o-RO" sz="2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en-US" sz="2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hu-HU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2009 – </a:t>
            </a: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2011</a:t>
            </a:r>
            <a:endParaRPr lang="hu-HU" sz="2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hu-HU" sz="2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Norwaygrant_kicsi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404664"/>
            <a:ext cx="1217737" cy="130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InnovationNorway_kicsi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980728"/>
            <a:ext cx="1600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Kép 8" descr="Logo Civitas 20 an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82758" y="332656"/>
            <a:ext cx="1445001" cy="1440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 smtClean="0">
                <a:solidFill>
                  <a:schemeClr val="accent4">
                    <a:lumMod val="75000"/>
                  </a:schemeClr>
                </a:solidFill>
              </a:rPr>
              <a:t>Fundația Civitas pentru Societatea Civilă</a:t>
            </a:r>
            <a:endParaRPr lang="hu-H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2578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 de ani de existență</a:t>
            </a:r>
          </a:p>
          <a:p>
            <a:pPr>
              <a:buNone/>
            </a:pPr>
            <a:endParaRPr lang="ro-RO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Birouri la Cluj și Odorheiu Secuiesc</a:t>
            </a:r>
          </a:p>
          <a:p>
            <a:pPr>
              <a:buNone/>
            </a:pPr>
            <a:endParaRPr lang="ro-RO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Aproximativ 20 de angajați</a:t>
            </a:r>
          </a:p>
          <a:p>
            <a:pPr>
              <a:buNone/>
            </a:pPr>
            <a:endParaRPr lang="ro-RO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Domenii de activitate:</a:t>
            </a:r>
          </a:p>
          <a:p>
            <a:pPr>
              <a:buFont typeface="Courier New" pitchFamily="49" charset="0"/>
              <a:buChar char="o"/>
            </a:pPr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dezvoltare regională</a:t>
            </a:r>
          </a:p>
          <a:p>
            <a:pPr>
              <a:buFont typeface="Courier New" pitchFamily="49" charset="0"/>
              <a:buChar char="o"/>
            </a:pPr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dezvoltarea societății civile</a:t>
            </a:r>
          </a:p>
          <a:p>
            <a:pPr>
              <a:buFont typeface="Courier New" pitchFamily="49" charset="0"/>
              <a:buChar char="o"/>
            </a:pPr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dezvoltarea resurselor umane</a:t>
            </a:r>
          </a:p>
          <a:p>
            <a:pPr>
              <a:buFont typeface="Courier New" pitchFamily="49" charset="0"/>
              <a:buChar char="o"/>
            </a:pPr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dezvoltarea capacității administrative</a:t>
            </a:r>
          </a:p>
          <a:p>
            <a:endParaRPr lang="hu-HU" dirty="0"/>
          </a:p>
        </p:txBody>
      </p:sp>
      <p:pic>
        <p:nvPicPr>
          <p:cNvPr id="7" name="Tartalom helye 6" descr="echip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628800"/>
            <a:ext cx="4038600" cy="2544514"/>
          </a:xfrm>
        </p:spPr>
      </p:pic>
      <p:pic>
        <p:nvPicPr>
          <p:cNvPr id="8" name="Kép 7" descr="Sediu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5576" y="4221088"/>
            <a:ext cx="3323862" cy="2492896"/>
          </a:xfrm>
          <a:prstGeom prst="rect">
            <a:avLst/>
          </a:prstGeom>
        </p:spPr>
      </p:pic>
      <p:pic>
        <p:nvPicPr>
          <p:cNvPr id="9" name="Kép 8" descr="Logo Civitas 20 an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98999" y="0"/>
            <a:ext cx="1445001" cy="1440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sz="4400" dirty="0" smtClean="0">
                <a:solidFill>
                  <a:srgbClr val="A6D414"/>
                </a:solidFill>
                <a:effectLst/>
                <a:latin typeface="Arial" pitchFamily="34" charset="0"/>
                <a:cs typeface="Arial" pitchFamily="34" charset="0"/>
              </a:rPr>
              <a:t>Localizare: județul Harghita, Regiunea Odorhei</a:t>
            </a:r>
            <a:endParaRPr lang="hu-HU" dirty="0">
              <a:solidFill>
                <a:schemeClr val="bg1"/>
              </a:solidFill>
              <a:effectLst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74840" cy="4525963"/>
          </a:xfrm>
        </p:spPr>
        <p:txBody>
          <a:bodyPr>
            <a:normAutofit/>
          </a:bodyPr>
          <a:lstStyle/>
          <a:p>
            <a:endParaRPr lang="hu-HU" dirty="0" smtClean="0">
              <a:solidFill>
                <a:srgbClr val="3F6D19"/>
              </a:solidFill>
              <a:latin typeface="Palatino Linotype" pitchFamily="18" charset="0"/>
            </a:endParaRPr>
          </a:p>
          <a:p>
            <a:pPr>
              <a:buNone/>
            </a:pPr>
            <a:r>
              <a:rPr lang="hu-HU" dirty="0" smtClean="0">
                <a:solidFill>
                  <a:schemeClr val="bg1"/>
                </a:solidFill>
                <a:latin typeface="Palatino Linotype" pitchFamily="18" charset="0"/>
              </a:rPr>
              <a:t>*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</a:rPr>
              <a:t>23 </a:t>
            </a:r>
            <a:r>
              <a:rPr lang="en-US" dirty="0" err="1" smtClean="0">
                <a:solidFill>
                  <a:schemeClr val="bg1"/>
                </a:solidFill>
                <a:latin typeface="Palatino Linotype" pitchFamily="18" charset="0"/>
              </a:rPr>
              <a:t>comun</a:t>
            </a:r>
            <a:r>
              <a:rPr lang="ro-RO" dirty="0" smtClean="0">
                <a:solidFill>
                  <a:schemeClr val="bg1"/>
                </a:solidFill>
                <a:latin typeface="Palatino Linotype" pitchFamily="18" charset="0"/>
              </a:rPr>
              <a:t>e</a:t>
            </a:r>
            <a:endParaRPr lang="hu-HU" dirty="0" smtClean="0">
              <a:solidFill>
                <a:schemeClr val="bg1"/>
              </a:solidFill>
              <a:latin typeface="Palatino Linotype" pitchFamily="18" charset="0"/>
            </a:endParaRPr>
          </a:p>
          <a:p>
            <a:pPr>
              <a:buNone/>
            </a:pPr>
            <a:r>
              <a:rPr lang="hu-HU" dirty="0" smtClean="0">
                <a:solidFill>
                  <a:schemeClr val="bg1"/>
                </a:solidFill>
                <a:latin typeface="Palatino Linotype" pitchFamily="18" charset="0"/>
              </a:rPr>
              <a:t>*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</a:rPr>
              <a:t>3 </a:t>
            </a:r>
            <a:r>
              <a:rPr lang="ro-RO" dirty="0" smtClean="0">
                <a:solidFill>
                  <a:schemeClr val="bg1"/>
                </a:solidFill>
                <a:latin typeface="Palatino Linotype" pitchFamily="18" charset="0"/>
              </a:rPr>
              <a:t>orașe </a:t>
            </a:r>
          </a:p>
          <a:p>
            <a:pPr>
              <a:buNone/>
            </a:pPr>
            <a:r>
              <a:rPr lang="ro-RO" dirty="0" smtClean="0">
                <a:solidFill>
                  <a:schemeClr val="bg1"/>
                </a:solidFill>
                <a:latin typeface="Palatino Linotype" pitchFamily="18" charset="0"/>
              </a:rPr>
              <a:t>*în total de 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</a:rPr>
              <a:t>127 </a:t>
            </a:r>
            <a:r>
              <a:rPr lang="ro-RO" dirty="0" smtClean="0">
                <a:solidFill>
                  <a:schemeClr val="bg1"/>
                </a:solidFill>
                <a:latin typeface="Palatino Linotype" pitchFamily="18" charset="0"/>
              </a:rPr>
              <a:t>localități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</a:rPr>
              <a:t>. </a:t>
            </a:r>
            <a:endParaRPr lang="hu-HU" dirty="0" smtClean="0">
              <a:solidFill>
                <a:schemeClr val="bg1"/>
              </a:solidFill>
              <a:latin typeface="Palatino Linotype" pitchFamily="18" charset="0"/>
            </a:endParaRPr>
          </a:p>
          <a:p>
            <a:endParaRPr lang="hu-HU" dirty="0" smtClean="0">
              <a:solidFill>
                <a:schemeClr val="bg1"/>
              </a:solidFill>
              <a:latin typeface="Palatino Linotype" pitchFamily="18" charset="0"/>
            </a:endParaRPr>
          </a:p>
          <a:p>
            <a:pPr>
              <a:buNone/>
            </a:pPr>
            <a:r>
              <a:rPr lang="ro-RO" dirty="0" smtClean="0">
                <a:solidFill>
                  <a:schemeClr val="bg1"/>
                </a:solidFill>
                <a:latin typeface="Palatino Linotype" pitchFamily="18" charset="0"/>
              </a:rPr>
              <a:t>* Regiunea are o populație de 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</a:rPr>
              <a:t>120</a:t>
            </a:r>
            <a:r>
              <a:rPr lang="ro-RO" dirty="0" smtClean="0">
                <a:solidFill>
                  <a:schemeClr val="bg1"/>
                </a:solidFill>
                <a:latin typeface="Palatino Linotype" pitchFamily="18" charset="0"/>
              </a:rPr>
              <a:t>.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</a:rPr>
              <a:t>000 </a:t>
            </a:r>
            <a:r>
              <a:rPr lang="ro-RO" dirty="0" smtClean="0">
                <a:solidFill>
                  <a:schemeClr val="bg1"/>
                </a:solidFill>
                <a:latin typeface="Palatino Linotype" pitchFamily="18" charset="0"/>
              </a:rPr>
              <a:t> de locuitori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</a:rPr>
              <a:t>, </a:t>
            </a:r>
            <a:r>
              <a:rPr lang="ro-RO" dirty="0" smtClean="0">
                <a:solidFill>
                  <a:schemeClr val="bg1"/>
                </a:solidFill>
                <a:latin typeface="Palatino Linotype" pitchFamily="18" charset="0"/>
              </a:rPr>
              <a:t>din care </a:t>
            </a:r>
            <a:r>
              <a:rPr lang="en-US" dirty="0" smtClean="0">
                <a:solidFill>
                  <a:schemeClr val="bg1"/>
                </a:solidFill>
                <a:latin typeface="Palatino Linotype" pitchFamily="18" charset="0"/>
              </a:rPr>
              <a:t>55% </a:t>
            </a:r>
            <a:r>
              <a:rPr lang="ro-RO" dirty="0" smtClean="0">
                <a:solidFill>
                  <a:schemeClr val="bg1"/>
                </a:solidFill>
                <a:latin typeface="Palatino Linotype" pitchFamily="18" charset="0"/>
              </a:rPr>
              <a:t> trăiesc în mediul rural</a:t>
            </a:r>
            <a:endParaRPr lang="hu-HU" dirty="0"/>
          </a:p>
        </p:txBody>
      </p:sp>
      <p:pic>
        <p:nvPicPr>
          <p:cNvPr id="5" name="Tartalom helye 4" descr="suko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580113" y="1412776"/>
            <a:ext cx="3563888" cy="2672916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6" name="Kép 5" descr="Szekely bacs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28116" y="4221088"/>
            <a:ext cx="3515882" cy="2636912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ép 10" descr="udvarhelyszek008.ma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34850" y="1"/>
            <a:ext cx="10178850" cy="6858000"/>
          </a:xfrm>
          <a:prstGeom prst="rect">
            <a:avLst/>
          </a:prstGeom>
        </p:spPr>
      </p:pic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>
                <a:solidFill>
                  <a:srgbClr val="8DDB0D"/>
                </a:solidFill>
              </a:rPr>
              <a:t>Cercetare prealabilă</a:t>
            </a:r>
            <a:endParaRPr lang="hu-HU" dirty="0">
              <a:solidFill>
                <a:srgbClr val="8DDB0D"/>
              </a:solidFill>
            </a:endParaRPr>
          </a:p>
        </p:txBody>
      </p:sp>
      <p:pic>
        <p:nvPicPr>
          <p:cNvPr id="6" name="Tartalom helye 5" descr="gomba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 rot="1543348">
            <a:off x="6876256" y="1484784"/>
            <a:ext cx="1544588" cy="1683601"/>
          </a:xfrm>
        </p:spPr>
      </p:pic>
      <p:pic>
        <p:nvPicPr>
          <p:cNvPr id="5" name="Picture 12" descr="dio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 rot="413067">
            <a:off x="1409314" y="3248484"/>
            <a:ext cx="1878668" cy="1409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Kép 7" descr="stockxpertcom_fekete_afony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9800381">
            <a:off x="3044747" y="1649153"/>
            <a:ext cx="2265040" cy="1698780"/>
          </a:xfrm>
          <a:prstGeom prst="rect">
            <a:avLst/>
          </a:prstGeom>
        </p:spPr>
      </p:pic>
      <p:pic>
        <p:nvPicPr>
          <p:cNvPr id="9" name="Kép 8" descr="badacsonyi2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761434">
            <a:off x="5292080" y="3501008"/>
            <a:ext cx="1984220" cy="1435544"/>
          </a:xfrm>
          <a:prstGeom prst="rect">
            <a:avLst/>
          </a:prstGeom>
        </p:spPr>
      </p:pic>
      <p:pic>
        <p:nvPicPr>
          <p:cNvPr id="10" name="Kép 9" descr="kamill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396551">
            <a:off x="3275856" y="4581128"/>
            <a:ext cx="1967937" cy="1477020"/>
          </a:xfrm>
          <a:prstGeom prst="rect">
            <a:avLst/>
          </a:prstGeom>
        </p:spPr>
      </p:pic>
      <p:pic>
        <p:nvPicPr>
          <p:cNvPr id="12" name="Kép 11" descr="Bauman_renet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-540568" y="1340768"/>
            <a:ext cx="2357401" cy="1772816"/>
          </a:xfrm>
          <a:prstGeom prst="rect">
            <a:avLst/>
          </a:prstGeom>
        </p:spPr>
      </p:pic>
      <p:pic>
        <p:nvPicPr>
          <p:cNvPr id="13" name="Kép 12" descr="Kongresszus_emleke1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0579891">
            <a:off x="-418985" y="5013176"/>
            <a:ext cx="2186170" cy="1398860"/>
          </a:xfrm>
          <a:prstGeom prst="rect">
            <a:avLst/>
          </a:prstGeom>
        </p:spPr>
      </p:pic>
      <p:pic>
        <p:nvPicPr>
          <p:cNvPr id="14" name="Kép 13" descr="Husos1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 rot="1426318">
            <a:off x="6895692" y="5013176"/>
            <a:ext cx="2248308" cy="15327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US" dirty="0" err="1" smtClean="0">
                <a:solidFill>
                  <a:srgbClr val="92D050"/>
                </a:solidFill>
              </a:rPr>
              <a:t>Obiective</a:t>
            </a:r>
            <a:endParaRPr lang="hu-HU" dirty="0">
              <a:solidFill>
                <a:srgbClr val="92D05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785395"/>
          </a:xfrm>
        </p:spPr>
        <p:txBody>
          <a:bodyPr/>
          <a:lstStyle/>
          <a:p>
            <a:pPr marL="800100" lvl="1" indent="-342900" eaLnBrk="0" hangingPunct="0">
              <a:buNone/>
            </a:pP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Salva</a:t>
            </a:r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speciil</a:t>
            </a:r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or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vechi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fructe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și</a:t>
            </a:r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reda</a:t>
            </a:r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valoar</a:t>
            </a:r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ii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cuvenit</a:t>
            </a:r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încuraja</a:t>
            </a:r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cultiv</a:t>
            </a:r>
            <a:r>
              <a:rPr lang="ro-RO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ării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lor</a:t>
            </a:r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5" name="Tartalom helye 4" descr="fa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562260" y="1412776"/>
            <a:ext cx="3264363" cy="2448272"/>
          </a:xfrm>
        </p:spPr>
      </p:pic>
      <p:sp>
        <p:nvSpPr>
          <p:cNvPr id="6" name="Téglalap 5"/>
          <p:cNvSpPr/>
          <p:nvPr/>
        </p:nvSpPr>
        <p:spPr>
          <a:xfrm>
            <a:off x="4572000" y="4941168"/>
            <a:ext cx="4572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eaLnBrk="0" hangingPunct="0"/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Crește</a:t>
            </a:r>
            <a:r>
              <a:rPr lang="ro-RO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rea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profitabilit</a:t>
            </a:r>
            <a:r>
              <a:rPr lang="ro-RO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ății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agriculturii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tradiționale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prin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prelucrarea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fructelor</a:t>
            </a:r>
            <a:r>
              <a:rPr lang="en-US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locale;</a:t>
            </a:r>
            <a:endParaRPr lang="hu-H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Kép 6" descr="aszok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4149080"/>
            <a:ext cx="3369358" cy="25279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dirty="0" err="1" smtClean="0">
                <a:solidFill>
                  <a:srgbClr val="92D050"/>
                </a:solidFill>
              </a:rPr>
              <a:t>Activit</a:t>
            </a:r>
            <a:r>
              <a:rPr lang="ro-RO" dirty="0" err="1" smtClean="0">
                <a:solidFill>
                  <a:srgbClr val="92D050"/>
                </a:solidFill>
              </a:rPr>
              <a:t>ăți</a:t>
            </a:r>
            <a:endParaRPr lang="hu-HU" dirty="0">
              <a:solidFill>
                <a:srgbClr val="92D05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1. Cartografierea și evaluarea livezilor vechi. 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Am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identificat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sate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unde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există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peste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40 de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soiuri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măr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păr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prun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cireș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vișin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etc.</a:t>
            </a:r>
          </a:p>
          <a:p>
            <a:pPr>
              <a:buNone/>
            </a:pPr>
            <a:endParaRPr lang="hu-HU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Însăși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cunoștința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tradițională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cale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dispariție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hu-H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Tartalom helye 4" descr="t274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499992" y="1700808"/>
            <a:ext cx="2310176" cy="1732632"/>
          </a:xfrm>
        </p:spPr>
      </p:pic>
      <p:pic>
        <p:nvPicPr>
          <p:cNvPr id="6" name="Kép 5" descr="t287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48265" y="1700807"/>
            <a:ext cx="2195736" cy="1744715"/>
          </a:xfrm>
          <a:prstGeom prst="rect">
            <a:avLst/>
          </a:prstGeom>
        </p:spPr>
      </p:pic>
      <p:pic>
        <p:nvPicPr>
          <p:cNvPr id="7" name="Kép 6" descr="DSCF278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4644008" y="4169701"/>
            <a:ext cx="2016224" cy="2688299"/>
          </a:xfrm>
          <a:prstGeom prst="rect">
            <a:avLst/>
          </a:prstGeom>
        </p:spPr>
      </p:pic>
      <p:pic>
        <p:nvPicPr>
          <p:cNvPr id="8" name="Kép 7" descr="t283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42280" y="4149080"/>
            <a:ext cx="2301720" cy="3068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o-RO" dirty="0" smtClean="0"/>
              <a:t>Activități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3. Întocmirea unui pachet      4. Curs pentru fermieri</a:t>
            </a:r>
          </a:p>
          <a:p>
            <a:pPr>
              <a:buNone/>
            </a:pPr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didactic.                                      Curs de un an pentru  						   28 de fermieri.             </a:t>
            </a:r>
          </a:p>
          <a:p>
            <a:pPr>
              <a:buNone/>
            </a:pPr>
            <a:endParaRPr lang="hu-H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Tartalom helye 4" descr="roman tankonyv borito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899592" y="2708920"/>
            <a:ext cx="2298737" cy="3057203"/>
          </a:xfrm>
        </p:spPr>
      </p:pic>
      <p:pic>
        <p:nvPicPr>
          <p:cNvPr id="6" name="Picture 3" descr="IMG_0117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3140968"/>
            <a:ext cx="2997200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IMG_0137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3573016"/>
            <a:ext cx="3048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dirty="0" err="1" smtClean="0">
                <a:solidFill>
                  <a:srgbClr val="92D050"/>
                </a:solidFill>
              </a:rPr>
              <a:t>Activit</a:t>
            </a:r>
            <a:r>
              <a:rPr lang="ro-RO" dirty="0" err="1" smtClean="0">
                <a:solidFill>
                  <a:srgbClr val="92D050"/>
                </a:solidFill>
              </a:rPr>
              <a:t>ăți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>
              <a:buNone/>
            </a:pPr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5. Centru pentru Dezvoltare și Asistență Rurală</a:t>
            </a:r>
          </a:p>
          <a:p>
            <a:pPr>
              <a:buNone/>
            </a:pPr>
            <a:endParaRPr lang="hu-H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2060848"/>
            <a:ext cx="4220889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Kép 6" descr="Centr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7544" y="2132856"/>
            <a:ext cx="3601205" cy="2700904"/>
          </a:xfrm>
          <a:prstGeom prst="rect">
            <a:avLst/>
          </a:prstGeom>
        </p:spPr>
      </p:pic>
      <p:pic>
        <p:nvPicPr>
          <p:cNvPr id="8" name="Kép 7" descr="Centru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63688" y="4653136"/>
            <a:ext cx="3515882" cy="26369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en-US" dirty="0" err="1" smtClean="0">
                <a:solidFill>
                  <a:srgbClr val="92D050"/>
                </a:solidFill>
              </a:rPr>
              <a:t>Activit</a:t>
            </a:r>
            <a:r>
              <a:rPr lang="ro-RO" dirty="0" err="1" smtClean="0">
                <a:solidFill>
                  <a:srgbClr val="92D050"/>
                </a:solidFill>
              </a:rPr>
              <a:t>ăți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6. Exemple de bune practici. Schimb de experiență</a:t>
            </a:r>
            <a:endParaRPr lang="hu-H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3" descr="Romaniabesøk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 rot="20300916">
            <a:off x="4788024" y="3573016"/>
            <a:ext cx="3733717" cy="283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P90701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833740">
            <a:off x="467545" y="3789040"/>
            <a:ext cx="3803914" cy="2852936"/>
          </a:xfrm>
          <a:prstGeom prst="rect">
            <a:avLst/>
          </a:prstGeom>
        </p:spPr>
      </p:pic>
      <p:pic>
        <p:nvPicPr>
          <p:cNvPr id="7" name="Kép 6" descr="norv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164120">
            <a:off x="6093937" y="1069044"/>
            <a:ext cx="3096343" cy="23222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92D050"/>
                </a:solidFill>
              </a:rPr>
              <a:t>Activit</a:t>
            </a:r>
            <a:r>
              <a:rPr lang="ro-RO" dirty="0" err="1" smtClean="0">
                <a:solidFill>
                  <a:srgbClr val="92D050"/>
                </a:solidFill>
              </a:rPr>
              <a:t>ăți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7. Peste 40 de evenimente/întâlniri comunitare 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prin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care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se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interconectează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la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nivelul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regional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zonei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Odorheiului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toate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persoanele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interesate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în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producerea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și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prelucrarea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fructelor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și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sunt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îndemnate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pentru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a </a:t>
            </a:r>
            <a:r>
              <a:rPr lang="hu-HU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coopera</a:t>
            </a:r>
            <a: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br>
              <a:rPr lang="hu-HU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pic>
        <p:nvPicPr>
          <p:cNvPr id="5" name="Tartalom helye 4" descr="evenimente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355976" y="4005064"/>
            <a:ext cx="4495800" cy="3371850"/>
          </a:xfrm>
        </p:spPr>
      </p:pic>
      <p:pic>
        <p:nvPicPr>
          <p:cNvPr id="6" name="Kép 5" descr="evenimen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6043" y="1988840"/>
            <a:ext cx="4187957" cy="3140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92D050"/>
                </a:solidFill>
              </a:rPr>
              <a:t>Activit</a:t>
            </a:r>
            <a:r>
              <a:rPr lang="ro-RO" dirty="0" err="1" smtClean="0">
                <a:solidFill>
                  <a:srgbClr val="92D050"/>
                </a:solidFill>
              </a:rPr>
              <a:t>ăți</a:t>
            </a:r>
            <a:endParaRPr lang="hu-HU" dirty="0"/>
          </a:p>
        </p:txBody>
      </p:sp>
      <p:pic>
        <p:nvPicPr>
          <p:cNvPr id="5" name="Tartalom helye 4" descr="Borito1-ro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 rot="1192262">
            <a:off x="6694496" y="2125616"/>
            <a:ext cx="2200308" cy="3129211"/>
          </a:xfrm>
        </p:spPr>
      </p:pic>
      <p:pic>
        <p:nvPicPr>
          <p:cNvPr id="2050" name="Picture 2" descr="http://www.szekelygyumolcs.ro/images/kiadvanyok/recepteskonyv_hu-fedola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123264">
            <a:off x="574097" y="4419052"/>
            <a:ext cx="3168352" cy="2240251"/>
          </a:xfrm>
          <a:prstGeom prst="rect">
            <a:avLst/>
          </a:prstGeom>
          <a:noFill/>
        </p:spPr>
      </p:pic>
      <p:pic>
        <p:nvPicPr>
          <p:cNvPr id="2052" name="Picture 4" descr="http://www.szekelygyumolcs.ro/images/kiadvanyok/Katalogus/Katalogus-RO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7984" y="4221088"/>
            <a:ext cx="3470523" cy="2453905"/>
          </a:xfrm>
          <a:prstGeom prst="rect">
            <a:avLst/>
          </a:prstGeom>
          <a:noFill/>
        </p:spPr>
      </p:pic>
      <p:sp>
        <p:nvSpPr>
          <p:cNvPr id="8" name="Téglalap 7"/>
          <p:cNvSpPr/>
          <p:nvPr/>
        </p:nvSpPr>
        <p:spPr>
          <a:xfrm>
            <a:off x="179512" y="1628800"/>
            <a:ext cx="72747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8. </a:t>
            </a:r>
            <a:r>
              <a:rPr lang="hu-H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Publicații</a:t>
            </a:r>
            <a:r>
              <a:rPr lang="hu-H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informative</a:t>
            </a:r>
            <a:r>
              <a:rPr lang="hu-H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și</a:t>
            </a:r>
            <a:r>
              <a:rPr lang="hu-H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hu-H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promoționale</a:t>
            </a:r>
            <a:r>
              <a:rPr lang="hu-H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hu-HU" sz="2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pagină</a:t>
            </a:r>
            <a:r>
              <a:rPr lang="hu-HU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web</a:t>
            </a:r>
            <a:endParaRPr lang="hu-HU" sz="2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11" descr="Clipboard01.bmp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717017">
            <a:off x="216549" y="2506343"/>
            <a:ext cx="4572000" cy="257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solidFill>
                  <a:srgbClr val="92D050"/>
                </a:solidFill>
              </a:rPr>
              <a:t>Activit</a:t>
            </a:r>
            <a:r>
              <a:rPr lang="ro-RO" dirty="0" err="1" smtClean="0">
                <a:solidFill>
                  <a:srgbClr val="92D050"/>
                </a:solidFill>
              </a:rPr>
              <a:t>ăți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9. Participare la târguri și expoziții</a:t>
            </a:r>
            <a:endParaRPr lang="hu-H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6" descr="IMG_008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56792"/>
            <a:ext cx="3962400" cy="2968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Kép 5" descr="ewxpo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2996952"/>
            <a:ext cx="3901440" cy="3121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 smtClean="0">
                <a:solidFill>
                  <a:srgbClr val="FF0000"/>
                </a:solidFill>
              </a:rPr>
              <a:t>Festivalul Fructelor din Regiunea Odorhei</a:t>
            </a:r>
            <a:br>
              <a:rPr lang="ro-RO" dirty="0" smtClean="0">
                <a:solidFill>
                  <a:srgbClr val="FF0000"/>
                </a:solidFill>
              </a:rPr>
            </a:br>
            <a:r>
              <a:rPr lang="en-US" dirty="0" smtClean="0">
                <a:solidFill>
                  <a:srgbClr val="FF0000"/>
                </a:solidFill>
              </a:rPr>
              <a:t>4</a:t>
            </a:r>
            <a:r>
              <a:rPr lang="ro-RO" dirty="0" smtClean="0">
                <a:solidFill>
                  <a:srgbClr val="FF0000"/>
                </a:solidFill>
              </a:rPr>
              <a:t> </a:t>
            </a:r>
            <a:r>
              <a:rPr lang="ro-RO" dirty="0" smtClean="0">
                <a:solidFill>
                  <a:srgbClr val="FF0000"/>
                </a:solidFill>
              </a:rPr>
              <a:t>ediții</a:t>
            </a:r>
            <a:endParaRPr lang="hu-HU" dirty="0">
              <a:solidFill>
                <a:srgbClr val="FF0000"/>
              </a:solidFill>
            </a:endParaRPr>
          </a:p>
        </p:txBody>
      </p:sp>
      <p:sp>
        <p:nvSpPr>
          <p:cNvPr id="10" name="Tartalom helye 9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”Satul în Oraș”</a:t>
            </a:r>
          </a:p>
          <a:p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18 comunități</a:t>
            </a:r>
          </a:p>
          <a:p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aproape 15.000 de vizitatori</a:t>
            </a:r>
          </a:p>
          <a:p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Evenimente culturale</a:t>
            </a:r>
          </a:p>
          <a:p>
            <a:r>
              <a:rPr lang="ro-RO" sz="2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www.festivalulfructelor.ro</a:t>
            </a:r>
            <a:endParaRPr lang="ro-RO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hu-H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Tartalom helye 11" descr="gyerekek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644008" y="1844824"/>
            <a:ext cx="3792999" cy="2844749"/>
          </a:xfrm>
        </p:spPr>
      </p:pic>
      <p:pic>
        <p:nvPicPr>
          <p:cNvPr id="13" name="Kép 12" descr="tan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4535742"/>
            <a:ext cx="3096344" cy="2322258"/>
          </a:xfrm>
          <a:prstGeom prst="rect">
            <a:avLst/>
          </a:prstGeom>
        </p:spPr>
      </p:pic>
      <p:pic>
        <p:nvPicPr>
          <p:cNvPr id="14" name="Kép 13" descr="ore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47864" y="4427730"/>
            <a:ext cx="3240360" cy="2430270"/>
          </a:xfrm>
          <a:prstGeom prst="rect">
            <a:avLst/>
          </a:prstGeom>
        </p:spPr>
      </p:pic>
      <p:pic>
        <p:nvPicPr>
          <p:cNvPr id="15" name="Kép 14" descr="csapat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16216" y="4581128"/>
            <a:ext cx="3312368" cy="2484276"/>
          </a:xfrm>
          <a:prstGeom prst="rect">
            <a:avLst/>
          </a:prstGeom>
        </p:spPr>
      </p:pic>
      <p:pic>
        <p:nvPicPr>
          <p:cNvPr id="16" name="Picture 5" descr="IMG_0053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24600" y="548680"/>
            <a:ext cx="2819400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o-RO" dirty="0" smtClean="0">
                <a:solidFill>
                  <a:srgbClr val="00B050"/>
                </a:solidFill>
              </a:rPr>
              <a:t>Manufactura de Prelucrare a Fructelor din Lupeni</a:t>
            </a:r>
            <a:endParaRPr lang="hu-HU" dirty="0">
              <a:solidFill>
                <a:srgbClr val="00B050"/>
              </a:solidFill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785395"/>
          </a:xfrm>
        </p:spPr>
        <p:txBody>
          <a:bodyPr/>
          <a:lstStyle/>
          <a:p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2010: 350 de familii</a:t>
            </a:r>
          </a:p>
          <a:p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2011: 600 de familii</a:t>
            </a:r>
            <a:endParaRPr lang="hu-H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Farkaslaki Gyumolcsfeldolgozo-RO.mpg">
            <a:hlinkClick r:id="" action="ppaction://media"/>
          </p:cNvPr>
          <p:cNvPicPr>
            <a:picLocks noGrp="1" noRot="1" noChangeAspect="1"/>
          </p:cNvPicPr>
          <p:nvPr>
            <p:ph sz="half"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2451517"/>
            <a:ext cx="5508104" cy="44064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4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o-RO" sz="3500" dirty="0" smtClean="0">
                <a:solidFill>
                  <a:srgbClr val="00B050"/>
                </a:solidFill>
              </a:rPr>
              <a:t>Asociația Producătorilor de Fructe din Regiunea Odorhei</a:t>
            </a:r>
            <a:endParaRPr lang="hu-HU" sz="3500" dirty="0">
              <a:solidFill>
                <a:srgbClr val="00B050"/>
              </a:solidFill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Înființată în 2010</a:t>
            </a:r>
          </a:p>
          <a:p>
            <a:endParaRPr lang="ro-RO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39 de membri fondatori</a:t>
            </a:r>
          </a:p>
          <a:p>
            <a:endParaRPr lang="ro-RO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Scopul: sprijinirea și promovarea pomiculturii tradiționale și a prelucrării fructelor</a:t>
            </a:r>
          </a:p>
          <a:p>
            <a:endParaRPr lang="ro-RO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Asociația organizează activitățile Manufacturii</a:t>
            </a:r>
          </a:p>
          <a:p>
            <a:pPr>
              <a:buFont typeface="Wingdings" pitchFamily="2" charset="2"/>
              <a:buNone/>
            </a:pPr>
            <a:endParaRPr lang="ro-RO" dirty="0" smtClean="0"/>
          </a:p>
          <a:p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Membrii prelucrează fructele în cadrul Manufacturii</a:t>
            </a:r>
          </a:p>
          <a:p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Asociația desfășoară activități economice (legea permite)</a:t>
            </a:r>
          </a:p>
          <a:p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Cotizație: anual 30 ore de muncă voluntară</a:t>
            </a:r>
          </a:p>
          <a:p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Lunar se întâlnesc și parcurg problemele curente (prezență foarte bună!)</a:t>
            </a:r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ro-RO" dirty="0" smtClean="0"/>
              <a:t>Produse </a:t>
            </a:r>
            <a:endParaRPr lang="hu-HU" dirty="0"/>
          </a:p>
        </p:txBody>
      </p:sp>
      <p:pic>
        <p:nvPicPr>
          <p:cNvPr id="5" name="Tartalom helye 4" descr="DSCN6306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268760"/>
            <a:ext cx="4038600" cy="3028950"/>
          </a:xfrm>
        </p:spPr>
      </p:pic>
      <p:pic>
        <p:nvPicPr>
          <p:cNvPr id="6" name="Tartalom helye 5" descr="DSCN629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788024" y="1268760"/>
            <a:ext cx="4038600" cy="3028950"/>
          </a:xfrm>
        </p:spPr>
      </p:pic>
      <p:pic>
        <p:nvPicPr>
          <p:cNvPr id="7" name="Kép 6" descr="DSCN630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83768" y="3717032"/>
            <a:ext cx="4668011" cy="35010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o-RO" dirty="0" smtClean="0">
                <a:solidFill>
                  <a:srgbClr val="92D050"/>
                </a:solidFill>
              </a:rPr>
              <a:t>Cum se proiectează un logo?</a:t>
            </a:r>
            <a:endParaRPr lang="hu-HU" dirty="0">
              <a:solidFill>
                <a:srgbClr val="92D050"/>
              </a:solidFill>
            </a:endParaRPr>
          </a:p>
        </p:txBody>
      </p:sp>
      <p:pic>
        <p:nvPicPr>
          <p:cNvPr id="5" name="Tartalom helye 4" descr="terv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251520" y="2306392"/>
            <a:ext cx="3153059" cy="4551608"/>
          </a:xfrm>
        </p:spPr>
      </p:pic>
      <p:pic>
        <p:nvPicPr>
          <p:cNvPr id="6" name="Tartalom helye 5" descr="logo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427984" y="980728"/>
            <a:ext cx="4716016" cy="1929849"/>
          </a:xfrm>
        </p:spPr>
      </p:pic>
      <p:pic>
        <p:nvPicPr>
          <p:cNvPr id="7" name="Kép 6" descr="IMG_00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5976" y="3520545"/>
            <a:ext cx="4571999" cy="3337455"/>
          </a:xfrm>
          <a:prstGeom prst="rect">
            <a:avLst/>
          </a:prstGeom>
        </p:spPr>
      </p:pic>
      <p:pic>
        <p:nvPicPr>
          <p:cNvPr id="8" name="Kép 7" descr="hu_logo_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2663486"/>
            <a:ext cx="9144000" cy="41945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 smtClean="0"/>
              <a:t>Întrebări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Dificultăți:</a:t>
            </a:r>
          </a:p>
          <a:p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să urnim din loc</a:t>
            </a:r>
            <a:endParaRPr lang="hu-HU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endParaRPr lang="ro-RO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Continuare:</a:t>
            </a:r>
          </a:p>
          <a:p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reproducerea modelului</a:t>
            </a:r>
          </a:p>
          <a:p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modele noi (plante medicinale, legume)</a:t>
            </a:r>
            <a:endParaRPr lang="hu-HU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Învățăminte:</a:t>
            </a:r>
          </a:p>
          <a:p>
            <a:r>
              <a:rPr lang="ro-RO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să avem permanentă încredere în oameni și în noi</a:t>
            </a:r>
          </a:p>
          <a:p>
            <a:endParaRPr lang="ro-RO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o-RO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Valorile noastre naturale – viitorul comunității!</a:t>
            </a:r>
            <a:r>
              <a:rPr lang="hu-HU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hu-HU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hu-HU" dirty="0"/>
          </a:p>
        </p:txBody>
      </p:sp>
      <p:sp>
        <p:nvSpPr>
          <p:cNvPr id="5" name="Alcím 4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2905614"/>
          </a:xfrm>
        </p:spPr>
        <p:txBody>
          <a:bodyPr>
            <a:normAutofit/>
          </a:bodyPr>
          <a:lstStyle/>
          <a:p>
            <a:r>
              <a:rPr lang="ro-RO" dirty="0" smtClean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Vă mulțumesc pentru atenție!</a:t>
            </a:r>
          </a:p>
          <a:p>
            <a:endParaRPr lang="ro-RO" dirty="0" smtClean="0">
              <a:solidFill>
                <a:schemeClr val="bg1">
                  <a:lumMod val="9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o-RO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  <a:hlinkClick r:id="rId2"/>
              </a:rPr>
              <a:t>www.traditifructe.ro</a:t>
            </a:r>
            <a:endParaRPr lang="ro-RO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o-RO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  <a:hlinkClick r:id="rId3"/>
              </a:rPr>
              <a:t>www.festivalulfructelor.ro</a:t>
            </a:r>
            <a:endParaRPr lang="ro-RO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o-RO" dirty="0" err="1" smtClean="0">
                <a:solidFill>
                  <a:srgbClr val="00B050"/>
                </a:solidFill>
                <a:latin typeface="Arial" pitchFamily="34" charset="0"/>
                <a:cs typeface="Arial" pitchFamily="34" charset="0"/>
                <a:hlinkClick r:id="rId4"/>
              </a:rPr>
              <a:t>www.civitas.ro</a:t>
            </a:r>
            <a:endParaRPr lang="ro-RO" dirty="0" smtClean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  <a:p>
            <a:endParaRPr lang="ro-RO" dirty="0" smtClean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egycsúcs">
  <a:themeElements>
    <a:clrScheme name="Hegycsúcs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Hegycsúcs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egycsúcs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egycsúcs">
  <a:themeElements>
    <a:clrScheme name="Hegycsúcs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Hegycsúcs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egycsúcs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541</TotalTime>
  <Words>390</Words>
  <Application>Microsoft Office PowerPoint</Application>
  <PresentationFormat>Diavetítés a képernyőre (4:3 oldalarány)</PresentationFormat>
  <Paragraphs>91</Paragraphs>
  <Slides>20</Slides>
  <Notes>0</Notes>
  <HiddenSlides>0</HiddenSlides>
  <MMClips>1</MMClips>
  <ScaleCrop>false</ScaleCrop>
  <HeadingPairs>
    <vt:vector size="4" baseType="variant">
      <vt:variant>
        <vt:lpstr>Téma</vt:lpstr>
      </vt:variant>
      <vt:variant>
        <vt:i4>2</vt:i4>
      </vt:variant>
      <vt:variant>
        <vt:lpstr>Diacímek</vt:lpstr>
      </vt:variant>
      <vt:variant>
        <vt:i4>20</vt:i4>
      </vt:variant>
    </vt:vector>
  </HeadingPairs>
  <TitlesOfParts>
    <vt:vector size="22" baseType="lpstr">
      <vt:lpstr>Hegycsúcs</vt:lpstr>
      <vt:lpstr>1_Hegycsúcs</vt:lpstr>
      <vt:lpstr>     Proiectul  Fructele Tradițiilor-„Székelygyümölcs”  </vt:lpstr>
      <vt:lpstr>      </vt:lpstr>
      <vt:lpstr>Fundația Civitas pentru Societatea Civilă</vt:lpstr>
      <vt:lpstr>Localizare: județul Harghita, Regiunea Odorhei</vt:lpstr>
      <vt:lpstr>Cercetare prealabilă</vt:lpstr>
      <vt:lpstr>Obiective</vt:lpstr>
      <vt:lpstr>Activități</vt:lpstr>
      <vt:lpstr>Activități</vt:lpstr>
      <vt:lpstr>Activități</vt:lpstr>
      <vt:lpstr>Activități</vt:lpstr>
      <vt:lpstr>Activități</vt:lpstr>
      <vt:lpstr>Activități</vt:lpstr>
      <vt:lpstr>Activități</vt:lpstr>
      <vt:lpstr>Festivalul Fructelor din Regiunea Odorhei 4 ediții</vt:lpstr>
      <vt:lpstr>Manufactura de Prelucrare a Fructelor din Lupeni</vt:lpstr>
      <vt:lpstr>Asociația Producătorilor de Fructe din Regiunea Odorhei</vt:lpstr>
      <vt:lpstr>Produse </vt:lpstr>
      <vt:lpstr>Cum se proiectează un logo?</vt:lpstr>
      <vt:lpstr>Întrebări</vt:lpstr>
      <vt:lpstr>Valorile noastre naturale – viitorul comunității!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Doki</dc:creator>
  <cp:lastModifiedBy>Doki</cp:lastModifiedBy>
  <cp:revision>55</cp:revision>
  <dcterms:created xsi:type="dcterms:W3CDTF">2012-12-06T09:41:18Z</dcterms:created>
  <dcterms:modified xsi:type="dcterms:W3CDTF">2012-12-12T07:39:55Z</dcterms:modified>
</cp:coreProperties>
</file>